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6"/>
  </p:notesMasterIdLst>
  <p:handoutMasterIdLst>
    <p:handoutMasterId r:id="rId17"/>
  </p:handoutMasterIdLst>
  <p:sldIdLst>
    <p:sldId id="256" r:id="rId2"/>
    <p:sldId id="390" r:id="rId3"/>
    <p:sldId id="508" r:id="rId4"/>
    <p:sldId id="536" r:id="rId5"/>
    <p:sldId id="534" r:id="rId6"/>
    <p:sldId id="516" r:id="rId7"/>
    <p:sldId id="517" r:id="rId8"/>
    <p:sldId id="518" r:id="rId9"/>
    <p:sldId id="519" r:id="rId10"/>
    <p:sldId id="520" r:id="rId11"/>
    <p:sldId id="521" r:id="rId12"/>
    <p:sldId id="522" r:id="rId13"/>
    <p:sldId id="523" r:id="rId14"/>
    <p:sldId id="52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28" autoAdjust="0"/>
    <p:restoredTop sz="92895" autoAdjust="0"/>
  </p:normalViewPr>
  <p:slideViewPr>
    <p:cSldViewPr>
      <p:cViewPr>
        <p:scale>
          <a:sx n="130" d="100"/>
          <a:sy n="130" d="100"/>
        </p:scale>
        <p:origin x="-584" y="-21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E6BF0-0A04-BE40-8EA3-E4898B3ED921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AC2BF-CA3A-DB49-8CBB-ED9D23154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39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9CB3C-62B6-4BFF-A00E-37598C3E48EE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B436B-76FB-4F87-94AA-9BE5316915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08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436B-76FB-4F87-94AA-9BE5316915F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58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436B-76FB-4F87-94AA-9BE5316915F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7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436B-76FB-4F87-94AA-9BE5316915F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7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436B-76FB-4F87-94AA-9BE5316915F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74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436B-76FB-4F87-94AA-9BE5316915F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74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436B-76FB-4F87-94AA-9BE5316915F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7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436B-76FB-4F87-94AA-9BE5316915F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7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436B-76FB-4F87-94AA-9BE5316915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7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436B-76FB-4F87-94AA-9BE5316915F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7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436B-76FB-4F87-94AA-9BE5316915F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7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436B-76FB-4F87-94AA-9BE5316915F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7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436B-76FB-4F87-94AA-9BE5316915F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7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436B-76FB-4F87-94AA-9BE5316915F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7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436B-76FB-4F87-94AA-9BE5316915F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7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7E2343-620A-EC42-9168-434D0C58967C}" type="datetime1">
              <a:rPr lang="en-US" smtClean="0"/>
              <a:t>9/15/15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41368A-E888-416C-86E9-C692688E8B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2" descr="Engaged Management Review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" y="5867400"/>
            <a:ext cx="4480249" cy="110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01134-EC56-F64D-A46F-4A4798BCAC28}" type="datetime1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1368A-E888-416C-86E9-C692688E8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A1EA0-A89E-0448-BAC8-7E84AD48557B}" type="datetime1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1368A-E888-416C-86E9-C692688E8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3F9CA-5393-6D4E-ADE3-2B31CDB5B2CF}" type="datetime1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1368A-E888-416C-86E9-C692688E8B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33EEF7-A564-7449-877C-7A803118BC0C}" type="datetime1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1368A-E888-416C-86E9-C692688E8B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EFE39-BD84-3146-802F-8F66F15F2BFA}" type="datetime1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1368A-E888-416C-86E9-C692688E8B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36CCE3-2721-984F-9A9D-9ECBE119E141}" type="datetime1">
              <a:rPr lang="en-US" smtClean="0"/>
              <a:t>9/15/15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1368A-E888-416C-86E9-C692688E8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920DA-508D-9E46-AB33-C13390EC4255}" type="datetime1">
              <a:rPr lang="en-US" smtClean="0"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1368A-E888-416C-86E9-C692688E8B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148A6-8E1F-F849-9F84-9A3CB64F93B1}" type="datetime1">
              <a:rPr lang="en-US" smtClean="0"/>
              <a:t>9/15/15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1368A-E888-416C-86E9-C692688E8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4A03FC-4B4F-6443-91DF-2A1D063AF9BC}" type="datetime1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1368A-E888-416C-86E9-C692688E8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BC49CB-9724-324B-8804-6F10E6F8EEE9}" type="datetime1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41368A-E888-416C-86E9-C692688E8B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150C358-EE0B-6E4A-BAA8-CA75A4B1A762}" type="datetime1">
              <a:rPr lang="en-US" smtClean="0"/>
              <a:t>9/15/15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C41368A-E888-416C-86E9-C692688E8B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2.png"/><Relationship Id="rId5" Type="http://schemas.openxmlformats.org/officeDocument/2006/relationships/hyperlink" Target="http://emr.case.edu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CWRU WSOM white-rev logo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5978525"/>
            <a:ext cx="25654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Engaged Management Review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649" y="76200"/>
            <a:ext cx="9204649" cy="227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46986" y="4114800"/>
            <a:ext cx="5650029" cy="5309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50000"/>
              </a:lnSpc>
            </a:pPr>
            <a:r>
              <a:rPr lang="en-US" dirty="0">
                <a:hlinkClick r:id="rId5"/>
              </a:rPr>
              <a:t>http://emr.case.edu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algn="ctr">
              <a:lnSpc>
                <a:spcPct val="50000"/>
              </a:lnSpc>
            </a:pPr>
            <a:endParaRPr lang="en-US" dirty="0"/>
          </a:p>
          <a:p>
            <a:pPr algn="ctr">
              <a:lnSpc>
                <a:spcPct val="50000"/>
              </a:lnSpc>
            </a:pPr>
            <a:r>
              <a:rPr lang="en-US" dirty="0" smtClean="0"/>
              <a:t>E-mail: </a:t>
            </a:r>
            <a:r>
              <a:rPr lang="en-US" dirty="0" err="1" smtClean="0"/>
              <a:t>engaged-management-review@case.edu</a:t>
            </a:r>
            <a:endParaRPr lang="en-US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209800"/>
            <a:ext cx="8229600" cy="838200"/>
          </a:xfrm>
          <a:prstGeom prst="rect">
            <a:avLst/>
          </a:prstGeom>
        </p:spPr>
        <p:txBody>
          <a:bodyPr vert="horz" anchor="b">
            <a:normAutofit fontScale="85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Guidance for Empirical Format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Literature Review</a:t>
            </a:r>
          </a:p>
          <a:p>
            <a:pPr lvl="1"/>
            <a:r>
              <a:rPr lang="en-US" dirty="0" smtClean="0"/>
              <a:t>Telling the reader what scholars know about the general or specific problem and related subject area</a:t>
            </a:r>
          </a:p>
          <a:p>
            <a:pPr lvl="1"/>
            <a:r>
              <a:rPr lang="en-US" dirty="0" smtClean="0"/>
              <a:t>Identifying what is not known</a:t>
            </a:r>
          </a:p>
          <a:p>
            <a:pPr lvl="1"/>
            <a:r>
              <a:rPr lang="en-US" dirty="0" smtClean="0"/>
              <a:t>Organize this section by main research ideas</a:t>
            </a:r>
          </a:p>
          <a:p>
            <a:pPr lvl="1"/>
            <a:r>
              <a:rPr lang="en-US" dirty="0" smtClean="0"/>
              <a:t>Citations are necessary in this section – although the intent of the Empirical paper is EMR is to reduce extensive citation usage, targeting about 20 citations total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Written to the voice of the scholar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EMR Main Body – 2</a:t>
            </a:r>
            <a:r>
              <a:rPr lang="en-US" sz="3700" baseline="30000" dirty="0" smtClean="0"/>
              <a:t>nd</a:t>
            </a:r>
            <a:r>
              <a:rPr lang="en-US" sz="3700" dirty="0" smtClean="0"/>
              <a:t> section</a:t>
            </a:r>
            <a:endParaRPr lang="en-US" sz="37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368A-E888-416C-86E9-C692688E8BA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30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Findings</a:t>
            </a:r>
          </a:p>
          <a:p>
            <a:pPr lvl="1"/>
            <a:r>
              <a:rPr lang="en-US" dirty="0" smtClean="0"/>
              <a:t>What your research found</a:t>
            </a:r>
          </a:p>
          <a:p>
            <a:pPr lvl="1"/>
            <a:r>
              <a:rPr lang="en-US" dirty="0" smtClean="0"/>
              <a:t>Organize into main subheadings</a:t>
            </a:r>
          </a:p>
          <a:p>
            <a:pPr lvl="1"/>
            <a:r>
              <a:rPr lang="en-US" dirty="0" smtClean="0"/>
              <a:t>Try to limit the findings to 3-5 big ideas</a:t>
            </a:r>
          </a:p>
          <a:p>
            <a:pPr lvl="1"/>
            <a:r>
              <a:rPr lang="en-US" dirty="0" smtClean="0"/>
              <a:t>The section should be understandable by the practitioner; it should not be overly technical, which is what the Appendix is for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Written to the voice of the practitioner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EMR Main Body – 3</a:t>
            </a:r>
            <a:r>
              <a:rPr lang="en-US" sz="3700" baseline="30000" dirty="0" smtClean="0"/>
              <a:t>rd</a:t>
            </a:r>
            <a:r>
              <a:rPr lang="en-US" sz="3700" dirty="0" smtClean="0"/>
              <a:t> section</a:t>
            </a:r>
            <a:endParaRPr lang="en-US" sz="37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368A-E888-416C-86E9-C692688E8BA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1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Lessons for Practice</a:t>
            </a:r>
          </a:p>
          <a:p>
            <a:pPr lvl="1"/>
            <a:r>
              <a:rPr lang="en-US" dirty="0" smtClean="0"/>
              <a:t>Identify realistic ways of implementing ideas</a:t>
            </a:r>
          </a:p>
          <a:p>
            <a:pPr lvl="1"/>
            <a:r>
              <a:rPr lang="en-US" dirty="0" smtClean="0"/>
              <a:t>This is the most difficult section since it is only the practitioner who understands the context of what has a chance of working, yet the research findings are conceived in a more general or abstract space</a:t>
            </a:r>
          </a:p>
          <a:p>
            <a:pPr lvl="1"/>
            <a:r>
              <a:rPr lang="en-US" dirty="0" smtClean="0"/>
              <a:t>This section is usually the least important in academic programs; here is where the practitioner-scholar can shine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Written to the voice of the practicing manager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EMR Main Body – 4</a:t>
            </a:r>
            <a:r>
              <a:rPr lang="en-US" sz="3700" baseline="30000" dirty="0" smtClean="0"/>
              <a:t>th</a:t>
            </a:r>
            <a:r>
              <a:rPr lang="en-US" sz="3700" dirty="0" smtClean="0"/>
              <a:t> section</a:t>
            </a:r>
            <a:endParaRPr lang="en-US" sz="37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368A-E888-416C-86E9-C692688E8BA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6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Contribution to Theory</a:t>
            </a:r>
          </a:p>
          <a:p>
            <a:pPr lvl="1"/>
            <a:r>
              <a:rPr lang="en-US" dirty="0" smtClean="0"/>
              <a:t>Focus on 1-3 big implications of “so what”</a:t>
            </a:r>
          </a:p>
          <a:p>
            <a:pPr lvl="1"/>
            <a:r>
              <a:rPr lang="en-US" dirty="0" smtClean="0"/>
              <a:t>Should be tied to something discussed in the Literature Review section</a:t>
            </a:r>
          </a:p>
          <a:p>
            <a:pPr lvl="1"/>
            <a:r>
              <a:rPr lang="en-US" dirty="0" smtClean="0"/>
              <a:t>Should be interesting: a theory or set of findings that refute, change, challenge, and/or expand what is previously known</a:t>
            </a:r>
          </a:p>
          <a:p>
            <a:pPr lvl="1"/>
            <a:r>
              <a:rPr lang="en-US" dirty="0" smtClean="0"/>
              <a:t>A study that “confirms” what is known is not interesting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Written to the voice of the scholar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EMR Main Body – 5</a:t>
            </a:r>
            <a:r>
              <a:rPr lang="en-US" sz="3700" baseline="30000" dirty="0" smtClean="0"/>
              <a:t>th</a:t>
            </a:r>
            <a:r>
              <a:rPr lang="en-US" sz="3700" dirty="0" smtClean="0"/>
              <a:t> section</a:t>
            </a:r>
            <a:endParaRPr lang="en-US" sz="37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368A-E888-416C-86E9-C692688E8BA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29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Required Section</a:t>
            </a:r>
          </a:p>
          <a:p>
            <a:pPr lvl="1"/>
            <a:r>
              <a:rPr lang="en-US" dirty="0" smtClean="0"/>
              <a:t>Aspects of methodology needing more details</a:t>
            </a:r>
          </a:p>
          <a:p>
            <a:pPr lvl="1"/>
            <a:r>
              <a:rPr lang="en-US" dirty="0" smtClean="0"/>
              <a:t>Areas that need clarification</a:t>
            </a:r>
          </a:p>
          <a:p>
            <a:pPr lvl="1"/>
            <a:r>
              <a:rPr lang="en-US" dirty="0" smtClean="0"/>
              <a:t>Areas that need amplification</a:t>
            </a:r>
          </a:p>
          <a:p>
            <a:pPr lvl="1"/>
            <a:r>
              <a:rPr lang="en-US" dirty="0" smtClean="0"/>
              <a:t>(We do not know yet how much is too much technical detail.)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Written to the voice of the scholar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EMR Methods Appendix (1,000 words)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368A-E888-416C-86E9-C692688E8BA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81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empirical paper format for EMR can be found:</a:t>
            </a:r>
          </a:p>
          <a:p>
            <a:endParaRPr lang="en-US" dirty="0"/>
          </a:p>
          <a:p>
            <a:pPr lvl="1"/>
            <a:r>
              <a:rPr lang="en-US" dirty="0"/>
              <a:t>http://</a:t>
            </a:r>
            <a:r>
              <a:rPr lang="en-US" dirty="0" err="1"/>
              <a:t>emr.case.edu</a:t>
            </a:r>
            <a:r>
              <a:rPr lang="en-US" dirty="0"/>
              <a:t>/contribute/</a:t>
            </a:r>
          </a:p>
          <a:p>
            <a:endParaRPr lang="en-US" dirty="0" smtClean="0"/>
          </a:p>
          <a:p>
            <a:pPr lvl="1"/>
            <a:r>
              <a:rPr lang="en-US" dirty="0"/>
              <a:t>http://</a:t>
            </a:r>
            <a:r>
              <a:rPr lang="en-US" dirty="0" err="1"/>
              <a:t>emr.case.edu</a:t>
            </a:r>
            <a:r>
              <a:rPr lang="en-US" dirty="0"/>
              <a:t>/contribute/empirical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following slides provide additional guidance that must be followed</a:t>
            </a:r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EMR Web Site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368A-E888-416C-86E9-C692688E8BA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91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EMR: Empirical Format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368A-E888-416C-86E9-C692688E8BA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Synopsis</a:t>
            </a:r>
          </a:p>
          <a:p>
            <a:r>
              <a:rPr lang="en-US" dirty="0" smtClean="0"/>
              <a:t>Methods (short and quick)</a:t>
            </a:r>
          </a:p>
          <a:p>
            <a:r>
              <a:rPr lang="en-US" dirty="0" smtClean="0"/>
              <a:t>Main Body</a:t>
            </a:r>
          </a:p>
          <a:p>
            <a:r>
              <a:rPr lang="en-US" dirty="0" smtClean="0"/>
              <a:t>Required Appendix for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15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EMR: Empirical Format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368A-E888-416C-86E9-C692688E8BA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Each section requires the author to speak in either a “scholarly” voice or a “practitioner” voice</a:t>
            </a:r>
          </a:p>
          <a:p>
            <a:endParaRPr lang="en-US" dirty="0" smtClean="0"/>
          </a:p>
          <a:p>
            <a:pPr lvl="1"/>
            <a:r>
              <a:rPr lang="en-US" i="1" dirty="0" smtClean="0"/>
              <a:t>Scholarly voice</a:t>
            </a:r>
            <a:r>
              <a:rPr lang="en-US" dirty="0" smtClean="0"/>
              <a:t>: 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ses controlled and technically precise language only understandable to academia</a:t>
            </a:r>
          </a:p>
          <a:p>
            <a:pPr lvl="2"/>
            <a:r>
              <a:rPr lang="en-US" dirty="0" smtClean="0"/>
              <a:t>Priority is on knowledge development and methodology</a:t>
            </a:r>
          </a:p>
          <a:p>
            <a:pPr lvl="2"/>
            <a:r>
              <a:rPr lang="en-US" dirty="0" smtClean="0"/>
              <a:t>Requires translation for practitioner use</a:t>
            </a:r>
          </a:p>
          <a:p>
            <a:pPr lvl="1"/>
            <a:endParaRPr lang="en-US" dirty="0" smtClean="0"/>
          </a:p>
          <a:p>
            <a:pPr lvl="1"/>
            <a:r>
              <a:rPr lang="en-US" i="1" dirty="0" smtClean="0"/>
              <a:t>Practitioner voice</a:t>
            </a:r>
            <a:r>
              <a:rPr lang="en-US" dirty="0" smtClean="0"/>
              <a:t>: 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ses language found in everyday contexts of the problem of practice</a:t>
            </a:r>
          </a:p>
          <a:p>
            <a:pPr lvl="2"/>
            <a:r>
              <a:rPr lang="en-US" dirty="0" smtClean="0"/>
              <a:t>Priority is on the solution to a real-world problem</a:t>
            </a:r>
          </a:p>
          <a:p>
            <a:pPr lvl="2"/>
            <a:r>
              <a:rPr lang="en-US" dirty="0"/>
              <a:t>Intuitively </a:t>
            </a:r>
            <a:r>
              <a:rPr lang="en-US" dirty="0" smtClean="0"/>
              <a:t>understandable and </a:t>
            </a:r>
            <a:r>
              <a:rPr lang="en-US" dirty="0"/>
              <a:t>i</a:t>
            </a:r>
            <a:r>
              <a:rPr lang="en-US" dirty="0" smtClean="0"/>
              <a:t>mmediately reusable by the manager for his/her everyday contexts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831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the core issue (i.e., purpose) of the research</a:t>
            </a:r>
          </a:p>
          <a:p>
            <a:r>
              <a:rPr lang="en-US" dirty="0" smtClean="0"/>
              <a:t>Briefly describe the methods and sample</a:t>
            </a:r>
          </a:p>
          <a:p>
            <a:r>
              <a:rPr lang="en-US" dirty="0" smtClean="0"/>
              <a:t>Describe the findings</a:t>
            </a:r>
          </a:p>
          <a:p>
            <a:r>
              <a:rPr lang="en-US" dirty="0" smtClean="0"/>
              <a:t>Interpret the results, what the implications are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EMR: Abstract (200 words max)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368A-E888-416C-86E9-C692688E8BA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62400" y="5410200"/>
            <a:ext cx="4054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Written to the voice of the scholar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0255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Purpose: one or two sentences</a:t>
            </a:r>
          </a:p>
          <a:p>
            <a:r>
              <a:rPr lang="en-US" dirty="0" smtClean="0"/>
              <a:t>Problem of Practice: one paragraph</a:t>
            </a:r>
          </a:p>
          <a:p>
            <a:r>
              <a:rPr lang="en-US" dirty="0" smtClean="0"/>
              <a:t>Results: one paragraph</a:t>
            </a:r>
          </a:p>
          <a:p>
            <a:r>
              <a:rPr lang="en-US" dirty="0" smtClean="0"/>
              <a:t>Conclusions: one paragraph</a:t>
            </a:r>
          </a:p>
          <a:p>
            <a:r>
              <a:rPr lang="en-US" dirty="0" smtClean="0"/>
              <a:t>Practical Relevance: one paragraph</a:t>
            </a:r>
          </a:p>
          <a:p>
            <a:r>
              <a:rPr lang="en-US" dirty="0" smtClean="0"/>
              <a:t>Keywords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EMR: Synopsis (</a:t>
            </a:r>
            <a:r>
              <a:rPr lang="en-US" dirty="0"/>
              <a:t>8</a:t>
            </a:r>
            <a:r>
              <a:rPr lang="en-US" dirty="0" smtClean="0"/>
              <a:t>00 words max)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368A-E888-416C-86E9-C692688E8BA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62400" y="5410200"/>
            <a:ext cx="4544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section is an overview.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Written to the voice of the practitioner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6304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Question: one or two sentences</a:t>
            </a:r>
          </a:p>
          <a:p>
            <a:r>
              <a:rPr lang="en-US" dirty="0" smtClean="0"/>
              <a:t>Method/Design: one paragraph</a:t>
            </a:r>
          </a:p>
          <a:p>
            <a:pPr lvl="1"/>
            <a:r>
              <a:rPr lang="en-US" dirty="0" smtClean="0"/>
              <a:t>Type of method (e.g., qualitative study using interviews)</a:t>
            </a:r>
          </a:p>
          <a:p>
            <a:pPr lvl="1"/>
            <a:r>
              <a:rPr lang="en-US" dirty="0" smtClean="0"/>
              <a:t>Type of analysis used (e.g., grounded theory)</a:t>
            </a:r>
          </a:p>
          <a:p>
            <a:pPr lvl="1"/>
            <a:r>
              <a:rPr lang="en-US" dirty="0" smtClean="0"/>
              <a:t>Validity/reliability issues (e.g., generalizability)</a:t>
            </a:r>
          </a:p>
          <a:p>
            <a:r>
              <a:rPr lang="en-US" dirty="0" smtClean="0"/>
              <a:t>Sample: one paragraph</a:t>
            </a:r>
          </a:p>
          <a:p>
            <a:pPr lvl="1"/>
            <a:r>
              <a:rPr lang="en-US" dirty="0" smtClean="0"/>
              <a:t>If qualitative: e.g., for interviews - kinds of people interviewed, how accessed</a:t>
            </a:r>
          </a:p>
          <a:p>
            <a:pPr lvl="1"/>
            <a:r>
              <a:rPr lang="en-US" dirty="0" smtClean="0"/>
              <a:t>If quantitative: e.g., for surveys – no. of surveys, no. of responses, who sent to, how accessed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EMR: Methods (200 words max)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368A-E888-416C-86E9-C692688E8BA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91000" y="5867400"/>
            <a:ext cx="45206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section is an overview.</a:t>
            </a:r>
          </a:p>
          <a:p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ritten to the voice of the scholar.</a:t>
            </a:r>
          </a:p>
          <a:p>
            <a:r>
              <a:rPr lang="en-US" dirty="0" smtClean="0"/>
              <a:t>Details go in the mandatory Appendix.</a:t>
            </a:r>
          </a:p>
        </p:txBody>
      </p:sp>
    </p:spTree>
    <p:extLst>
      <p:ext uri="{BB962C8B-B14F-4D97-AF65-F5344CB8AC3E}">
        <p14:creationId xmlns:p14="http://schemas.microsoft.com/office/powerpoint/2010/main" val="82015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(1) Practical Problem (</a:t>
            </a:r>
            <a:r>
              <a:rPr lang="en-US" dirty="0" smtClean="0">
                <a:solidFill>
                  <a:srgbClr val="FF0000"/>
                </a:solidFill>
              </a:rPr>
              <a:t>practitioner voice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(2) Literature Review (</a:t>
            </a:r>
            <a:r>
              <a:rPr lang="en-US" dirty="0" smtClean="0">
                <a:solidFill>
                  <a:srgbClr val="FF0000"/>
                </a:solidFill>
              </a:rPr>
              <a:t>scholarly voice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(3) Findings (</a:t>
            </a:r>
            <a:r>
              <a:rPr lang="en-US" dirty="0" smtClean="0">
                <a:solidFill>
                  <a:srgbClr val="FF0000"/>
                </a:solidFill>
              </a:rPr>
              <a:t>practitioner voice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(4) Lessons for Practice (</a:t>
            </a:r>
            <a:r>
              <a:rPr lang="en-US" dirty="0" smtClean="0">
                <a:solidFill>
                  <a:srgbClr val="FF0000"/>
                </a:solidFill>
              </a:rPr>
              <a:t>practitioner voice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(5) Contributions to Theory (</a:t>
            </a:r>
            <a:r>
              <a:rPr lang="en-US" dirty="0" smtClean="0">
                <a:solidFill>
                  <a:srgbClr val="FF0000"/>
                </a:solidFill>
              </a:rPr>
              <a:t>scholarly voice</a:t>
            </a:r>
            <a:r>
              <a:rPr lang="en-US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EMR: Main Body (3,000 words max)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368A-E888-416C-86E9-C692688E8BA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5562600"/>
            <a:ext cx="6676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Description for each section is provided in back up slides.</a:t>
            </a:r>
          </a:p>
        </p:txBody>
      </p:sp>
    </p:spTree>
    <p:extLst>
      <p:ext uri="{BB962C8B-B14F-4D97-AF65-F5344CB8AC3E}">
        <p14:creationId xmlns:p14="http://schemas.microsoft.com/office/powerpoint/2010/main" val="2847614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Practical Problem</a:t>
            </a:r>
          </a:p>
          <a:p>
            <a:pPr lvl="1"/>
            <a:r>
              <a:rPr lang="en-US" dirty="0" smtClean="0"/>
              <a:t>In plain language, give reader the inside view of the problem you are dealing with</a:t>
            </a:r>
          </a:p>
          <a:p>
            <a:pPr lvl="1"/>
            <a:r>
              <a:rPr lang="en-US" dirty="0" smtClean="0"/>
              <a:t>The reader should get a visceral feeling for what is at stake</a:t>
            </a:r>
          </a:p>
          <a:p>
            <a:pPr lvl="1"/>
            <a:r>
              <a:rPr lang="en-US" dirty="0" smtClean="0"/>
              <a:t>Identify what problem you are trying to answer</a:t>
            </a:r>
          </a:p>
          <a:p>
            <a:pPr lvl="1"/>
            <a:r>
              <a:rPr lang="en-US" dirty="0" smtClean="0"/>
              <a:t>Few citations are necessary since this section is the practitioner’s view of the problem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Written to the voice of the practitioner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EMR: Main Body – 1</a:t>
            </a:r>
            <a:r>
              <a:rPr lang="en-US" sz="3700" baseline="30000" dirty="0" smtClean="0"/>
              <a:t>st</a:t>
            </a:r>
            <a:r>
              <a:rPr lang="en-US" sz="3700" dirty="0" smtClean="0"/>
              <a:t> section</a:t>
            </a:r>
            <a:endParaRPr lang="en-US" sz="37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368A-E888-416C-86E9-C692688E8BA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25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10723</TotalTime>
  <Words>873</Words>
  <Application>Microsoft Macintosh PowerPoint</Application>
  <PresentationFormat>On-screen Show (4:3)</PresentationFormat>
  <Paragraphs>133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PowerPoint Presentation</vt:lpstr>
      <vt:lpstr>EMR Web Site</vt:lpstr>
      <vt:lpstr>EMR: Empirical Format</vt:lpstr>
      <vt:lpstr>EMR: Empirical Format</vt:lpstr>
      <vt:lpstr>EMR: Abstract (200 words max)</vt:lpstr>
      <vt:lpstr>EMR: Synopsis (800 words max)</vt:lpstr>
      <vt:lpstr>EMR: Methods (200 words max)</vt:lpstr>
      <vt:lpstr>EMR: Main Body (3,000 words max)</vt:lpstr>
      <vt:lpstr>EMR: Main Body – 1st section</vt:lpstr>
      <vt:lpstr>EMR Main Body – 2nd section</vt:lpstr>
      <vt:lpstr>EMR Main Body – 3rd section</vt:lpstr>
      <vt:lpstr>EMR Main Body – 4th section</vt:lpstr>
      <vt:lpstr>EMR Main Body – 5th section</vt:lpstr>
      <vt:lpstr>EMR Methods Appendix (1,000 words)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Adrian Wolfberg</cp:lastModifiedBy>
  <cp:revision>437</cp:revision>
  <dcterms:created xsi:type="dcterms:W3CDTF">2011-08-13T17:33:38Z</dcterms:created>
  <dcterms:modified xsi:type="dcterms:W3CDTF">2015-09-15T21:05:42Z</dcterms:modified>
</cp:coreProperties>
</file>